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2"/>
  </p:handout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63" r:id="rId9"/>
    <p:sldId id="264" r:id="rId10"/>
    <p:sldId id="265" r:id="rId11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08" autoAdjust="0"/>
    <p:restoredTop sz="94660"/>
  </p:normalViewPr>
  <p:slideViewPr>
    <p:cSldViewPr>
      <p:cViewPr>
        <p:scale>
          <a:sx n="70" d="100"/>
          <a:sy n="70" d="100"/>
        </p:scale>
        <p:origin x="-3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162CD4-3808-4FA4-B662-55864B7392F3}" type="datetimeFigureOut">
              <a:rPr kumimoji="1" lang="ja-JP" altLang="en-US" smtClean="0"/>
              <a:pPr/>
              <a:t>2013/7/8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2F46D-CC78-4E19-9341-51AE1B5AA6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589005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2013/7/8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円/楕円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正方形/長方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円/楕円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正方形/長方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2013/7/8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円/楕円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円/楕円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コンテンツ プレースホル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正方形/長方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正方形/長方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コンテンツ プレースホル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6" name="コンテンツ プレースホル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5" name="円/楕円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円/楕円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3" name="タイトル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正方形/長方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正方形/長方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正方形/長方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コンテンツ プレースホル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0" name="円/楕円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円/楕円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1" name="正方形/長方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コネクタ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円/楕円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22" name="正方形/長方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B2F1D11-3029-439A-87F5-2E51E7B5FCEC}" type="datetimeFigureOut">
              <a:rPr kumimoji="1" lang="ja-JP" altLang="en-US" smtClean="0"/>
              <a:pPr/>
              <a:t>2013/7/8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B2F1D11-3029-439A-87F5-2E51E7B5FCEC}" type="datetimeFigureOut">
              <a:rPr kumimoji="1" lang="ja-JP" altLang="en-US" smtClean="0"/>
              <a:pPr/>
              <a:t>2013/7/8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円/楕円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A369837-6933-487F-AB59-E34BD8F683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1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1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933056"/>
            <a:ext cx="6400800" cy="1296144"/>
          </a:xfrm>
        </p:spPr>
        <p:txBody>
          <a:bodyPr>
            <a:normAutofit/>
          </a:bodyPr>
          <a:lstStyle/>
          <a:p>
            <a:r>
              <a:rPr lang="en-US" altLang="ja-JP" sz="2800" b="1" dirty="0" smtClean="0">
                <a:solidFill>
                  <a:schemeClr val="tx1"/>
                </a:solidFill>
              </a:rPr>
              <a:t>Y. </a:t>
            </a:r>
            <a:r>
              <a:rPr lang="en-US" altLang="ja-JP" sz="2800" b="1" dirty="0" err="1" smtClean="0">
                <a:solidFill>
                  <a:schemeClr val="tx1"/>
                </a:solidFill>
              </a:rPr>
              <a:t>Komachi</a:t>
            </a:r>
            <a:endParaRPr lang="en-US" altLang="ja-JP" sz="2800" b="1" dirty="0" smtClean="0">
              <a:solidFill>
                <a:schemeClr val="tx1"/>
              </a:solidFill>
            </a:endParaRPr>
          </a:p>
          <a:p>
            <a:r>
              <a:rPr lang="en-US" altLang="ja-JP" sz="2800" b="1" smtClean="0">
                <a:solidFill>
                  <a:schemeClr val="tx1"/>
                </a:solidFill>
              </a:rPr>
              <a:t>2013-04-17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b="1" dirty="0" smtClean="0"/>
              <a:t>Proposal for standardization of Typeface classifications and their mappings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b="1" dirty="0" smtClean="0"/>
              <a:t>8. Expectation for the CJK-SITE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ts val="3700"/>
              </a:lnSpc>
              <a:buNone/>
            </a:pPr>
            <a:r>
              <a:rPr lang="en-US" altLang="ja-JP" sz="2800" dirty="0" smtClean="0"/>
              <a:t>In many countries, there are </a:t>
            </a:r>
            <a:r>
              <a:rPr lang="en-US" altLang="ja-JP" sz="2800" dirty="0" smtClean="0">
                <a:solidFill>
                  <a:srgbClr val="FF0000"/>
                </a:solidFill>
              </a:rPr>
              <a:t>few experts on font/typeface </a:t>
            </a:r>
            <a:r>
              <a:rPr lang="en-US" altLang="ja-JP" sz="2800" dirty="0" smtClean="0"/>
              <a:t>who can participate to ISO meetings. </a:t>
            </a:r>
          </a:p>
          <a:p>
            <a:pPr marL="0" indent="0">
              <a:lnSpc>
                <a:spcPts val="3700"/>
              </a:lnSpc>
              <a:buNone/>
            </a:pPr>
            <a:endParaRPr lang="en-US" altLang="ja-JP" sz="2800" dirty="0" smtClean="0"/>
          </a:p>
          <a:p>
            <a:pPr marL="0" indent="0">
              <a:lnSpc>
                <a:spcPts val="3700"/>
              </a:lnSpc>
              <a:buNone/>
            </a:pPr>
            <a:r>
              <a:rPr lang="en-US" altLang="ja-JP" sz="2800" dirty="0" smtClean="0"/>
              <a:t>The CJK-SITE is expected </a:t>
            </a:r>
          </a:p>
          <a:p>
            <a:pPr marL="0" indent="0">
              <a:lnSpc>
                <a:spcPts val="3700"/>
              </a:lnSpc>
              <a:buFont typeface="Wingdings" pitchFamily="2" charset="2"/>
              <a:buChar char="l"/>
            </a:pPr>
            <a:r>
              <a:rPr lang="en-US" altLang="ja-JP" sz="2800" dirty="0" smtClean="0"/>
              <a:t>to find and appoint experts on font/typeface at least in China, Japan and Korea, and </a:t>
            </a:r>
          </a:p>
          <a:p>
            <a:pPr marL="0" indent="0">
              <a:lnSpc>
                <a:spcPts val="3700"/>
              </a:lnSpc>
              <a:buFont typeface="Wingdings" pitchFamily="2" charset="2"/>
              <a:buChar char="l"/>
            </a:pPr>
            <a:r>
              <a:rPr lang="en-US" altLang="ja-JP" sz="2800" dirty="0" smtClean="0"/>
              <a:t>to ask them to join the discussion for standardization of typeface classifications by e-mail or face-to-face communication.</a:t>
            </a:r>
            <a:endParaRPr kumimoji="1" lang="ja-JP" alt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1. Typeface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539552" y="1600200"/>
            <a:ext cx="8147248" cy="4853136"/>
          </a:xfrm>
        </p:spPr>
        <p:txBody>
          <a:bodyPr>
            <a:normAutofit lnSpcReduction="10000"/>
          </a:bodyPr>
          <a:lstStyle/>
          <a:p>
            <a:r>
              <a:rPr lang="en-US" altLang="ja-JP" sz="2000" dirty="0" smtClean="0">
                <a:solidFill>
                  <a:srgbClr val="FF0000"/>
                </a:solidFill>
              </a:rPr>
              <a:t>Font</a:t>
            </a:r>
            <a:r>
              <a:rPr lang="en-US" altLang="ja-JP" sz="2000" dirty="0" smtClean="0"/>
              <a:t> is a collection of character shapes (character representation displayed on a presentation surface, e.g., paper, computer screen, etc.) having the same design. </a:t>
            </a:r>
          </a:p>
          <a:p>
            <a:pPr>
              <a:buNone/>
            </a:pPr>
            <a:endParaRPr lang="en-US" altLang="ja-JP" sz="2000" dirty="0" smtClean="0"/>
          </a:p>
          <a:p>
            <a:r>
              <a:rPr lang="en-US" altLang="ja-JP" sz="2000" dirty="0" smtClean="0">
                <a:solidFill>
                  <a:srgbClr val="FF0000"/>
                </a:solidFill>
              </a:rPr>
              <a:t>Typeface</a:t>
            </a:r>
            <a:r>
              <a:rPr lang="en-US" altLang="ja-JP" sz="2000" dirty="0" smtClean="0"/>
              <a:t> is the design that characterizes a font. Sometimes it is called typeface design or face.</a:t>
            </a:r>
          </a:p>
          <a:p>
            <a:endParaRPr lang="en-US" altLang="ja-JP" sz="2000" dirty="0" smtClean="0"/>
          </a:p>
          <a:p>
            <a:pPr marL="360000" indent="0">
              <a:buNone/>
            </a:pPr>
            <a:r>
              <a:rPr lang="en-US" altLang="ja-JP" sz="2000" dirty="0" smtClean="0"/>
              <a:t>Examples of font (from ISO/IEC 9541-1): </a:t>
            </a:r>
          </a:p>
          <a:p>
            <a:pPr>
              <a:buNone/>
            </a:pPr>
            <a:endParaRPr lang="en-US" altLang="ja-JP" sz="2000" dirty="0"/>
          </a:p>
          <a:p>
            <a:pPr>
              <a:lnSpc>
                <a:spcPts val="1700"/>
              </a:lnSpc>
              <a:spcBef>
                <a:spcPts val="600"/>
              </a:spcBef>
              <a:buNone/>
            </a:pPr>
            <a:r>
              <a:rPr lang="en-US" altLang="ja-JP" sz="2000" dirty="0" smtClean="0"/>
              <a:t>        </a:t>
            </a:r>
            <a:r>
              <a:rPr lang="en-US" altLang="ja-JP" sz="2000" dirty="0" err="1" smtClean="0"/>
              <a:t>Sha</a:t>
            </a:r>
            <a:r>
              <a:rPr lang="en-US" altLang="ja-JP" sz="2000" dirty="0" smtClean="0"/>
              <a:t>-ken </a:t>
            </a:r>
          </a:p>
          <a:p>
            <a:pPr>
              <a:lnSpc>
                <a:spcPts val="1700"/>
              </a:lnSpc>
              <a:spcBef>
                <a:spcPts val="600"/>
              </a:spcBef>
              <a:buNone/>
            </a:pPr>
            <a:r>
              <a:rPr lang="en-US" altLang="ja-JP" sz="2000" dirty="0" smtClean="0"/>
              <a:t>        ISHII FUTO GOTHIC </a:t>
            </a:r>
          </a:p>
          <a:p>
            <a:pPr>
              <a:lnSpc>
                <a:spcPts val="1700"/>
              </a:lnSpc>
              <a:spcBef>
                <a:spcPts val="600"/>
              </a:spcBef>
              <a:buNone/>
            </a:pPr>
            <a:endParaRPr lang="en-US" altLang="ja-JP" sz="2000" dirty="0" smtClean="0"/>
          </a:p>
          <a:p>
            <a:pPr>
              <a:lnSpc>
                <a:spcPts val="1700"/>
              </a:lnSpc>
              <a:spcBef>
                <a:spcPts val="600"/>
              </a:spcBef>
              <a:buNone/>
            </a:pPr>
            <a:r>
              <a:rPr lang="en-US" altLang="ja-JP" sz="2000" dirty="0" smtClean="0"/>
              <a:t>        MIN-CURL</a:t>
            </a:r>
          </a:p>
          <a:p>
            <a:pPr>
              <a:lnSpc>
                <a:spcPts val="1700"/>
              </a:lnSpc>
              <a:spcBef>
                <a:spcPts val="600"/>
              </a:spcBef>
              <a:buNone/>
            </a:pPr>
            <a:endParaRPr lang="en-US" altLang="ja-JP" sz="2000" dirty="0" smtClean="0"/>
          </a:p>
          <a:p>
            <a:pPr>
              <a:lnSpc>
                <a:spcPts val="1700"/>
              </a:lnSpc>
              <a:spcBef>
                <a:spcPts val="600"/>
              </a:spcBef>
              <a:buNone/>
            </a:pPr>
            <a:r>
              <a:rPr lang="en-US" altLang="ja-JP" sz="2000" dirty="0" smtClean="0"/>
              <a:t>        IWAKAGE FUTO GYOSHO </a:t>
            </a:r>
          </a:p>
          <a:p>
            <a:endParaRPr kumimoji="1" lang="ja-JP" altLang="en-US" sz="2000" dirty="0"/>
          </a:p>
        </p:txBody>
      </p:sp>
      <p:pic>
        <p:nvPicPr>
          <p:cNvPr id="4" name="図 3" descr="fig_a87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4509120"/>
            <a:ext cx="1624615" cy="516923"/>
          </a:xfrm>
          <a:prstGeom prst="rect">
            <a:avLst/>
          </a:prstGeom>
        </p:spPr>
      </p:pic>
      <p:pic>
        <p:nvPicPr>
          <p:cNvPr id="5" name="図 4" descr="fig_a104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5157192"/>
            <a:ext cx="1716923" cy="480000"/>
          </a:xfrm>
          <a:prstGeom prst="rect">
            <a:avLst/>
          </a:prstGeom>
        </p:spPr>
      </p:pic>
      <p:pic>
        <p:nvPicPr>
          <p:cNvPr id="6" name="図 5" descr="fig_a163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6016" y="5661248"/>
            <a:ext cx="1872208" cy="57606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2. Purpose of typeface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altLang="ja-JP" sz="2000" dirty="0" smtClean="0"/>
              <a:t>Major part of a document consist of </a:t>
            </a:r>
            <a:r>
              <a:rPr lang="en-US" altLang="ja-JP" sz="2000" dirty="0" smtClean="0">
                <a:solidFill>
                  <a:srgbClr val="FF0000"/>
                </a:solidFill>
              </a:rPr>
              <a:t>characters</a:t>
            </a:r>
            <a:r>
              <a:rPr lang="en-US" altLang="ja-JP" sz="2000" dirty="0" smtClean="0"/>
              <a:t>, which are rendered to represent their shapes by using font data. </a:t>
            </a:r>
          </a:p>
          <a:p>
            <a:endParaRPr lang="en-US" altLang="ja-JP" sz="2000" dirty="0" smtClean="0"/>
          </a:p>
          <a:p>
            <a:r>
              <a:rPr lang="en-US" altLang="ja-JP" sz="2000" dirty="0" smtClean="0">
                <a:solidFill>
                  <a:srgbClr val="FF0000"/>
                </a:solidFill>
              </a:rPr>
              <a:t>Character strings </a:t>
            </a:r>
            <a:r>
              <a:rPr lang="en-US" altLang="ja-JP" sz="2000" dirty="0" smtClean="0"/>
              <a:t>are rendered as lines on a presentation surface in accordance with an appropriate document </a:t>
            </a:r>
            <a:r>
              <a:rPr lang="en-US" altLang="ja-JP" sz="2000" dirty="0" smtClean="0">
                <a:solidFill>
                  <a:srgbClr val="FF0000"/>
                </a:solidFill>
              </a:rPr>
              <a:t>style/layout object </a:t>
            </a:r>
            <a:r>
              <a:rPr lang="en-US" altLang="ja-JP" sz="2000" dirty="0" smtClean="0"/>
              <a:t>(heading, paragraph, note, list, and etc.) for easy understanding of document semantics. </a:t>
            </a:r>
          </a:p>
          <a:p>
            <a:pPr>
              <a:buNone/>
            </a:pPr>
            <a:r>
              <a:rPr lang="en-US" altLang="ja-JP" sz="2000" dirty="0" smtClean="0"/>
              <a:t>     In order to </a:t>
            </a:r>
            <a:r>
              <a:rPr lang="en-US" altLang="ja-JP" sz="2000" dirty="0" smtClean="0">
                <a:solidFill>
                  <a:srgbClr val="FF0000"/>
                </a:solidFill>
              </a:rPr>
              <a:t>identify clearly each style object</a:t>
            </a:r>
            <a:r>
              <a:rPr lang="en-US" altLang="ja-JP" sz="2000" dirty="0" smtClean="0"/>
              <a:t>, several typefaces are employed in a document (e.g., Century Gothic for heading, Century for main text).</a:t>
            </a:r>
          </a:p>
          <a:p>
            <a:pPr>
              <a:buNone/>
            </a:pPr>
            <a:r>
              <a:rPr lang="en-US" altLang="ja-JP" sz="2000" dirty="0" smtClean="0"/>
              <a:t> </a:t>
            </a:r>
          </a:p>
          <a:p>
            <a:r>
              <a:rPr lang="en-US" altLang="ja-JP" sz="2000" dirty="0" smtClean="0"/>
              <a:t>A number of typefaces have been developed for many kinds of documents.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 fontScale="90000"/>
          </a:bodyPr>
          <a:lstStyle/>
          <a:p>
            <a:r>
              <a:rPr lang="en-US" altLang="ja-JP" b="1" dirty="0" smtClean="0"/>
              <a:t>3. Requirements for typeface classification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301752" y="1844824"/>
            <a:ext cx="8503920" cy="4254224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In a former days, </a:t>
            </a:r>
            <a:r>
              <a:rPr lang="en-US" altLang="ja-JP" dirty="0" smtClean="0">
                <a:solidFill>
                  <a:srgbClr val="FF0000"/>
                </a:solidFill>
              </a:rPr>
              <a:t>specification of an appropriate typeface </a:t>
            </a:r>
            <a:r>
              <a:rPr lang="en-US" altLang="ja-JP" dirty="0" smtClean="0"/>
              <a:t>had been carried out by editing experts of printing companies or publishers. </a:t>
            </a:r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Today, however, we have </a:t>
            </a:r>
            <a:r>
              <a:rPr lang="en-US" altLang="ja-JP" dirty="0" smtClean="0">
                <a:solidFill>
                  <a:srgbClr val="FF0000"/>
                </a:solidFill>
              </a:rPr>
              <a:t>document creation tools </a:t>
            </a:r>
            <a:r>
              <a:rPr lang="en-US" altLang="ja-JP" dirty="0" smtClean="0"/>
              <a:t>which can be used by authors as well as editing experts. </a:t>
            </a:r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Authors are not always experts of typeface and wish to be supported by a </a:t>
            </a:r>
            <a:r>
              <a:rPr lang="en-US" altLang="ja-JP" dirty="0" smtClean="0">
                <a:solidFill>
                  <a:srgbClr val="FF0000"/>
                </a:solidFill>
              </a:rPr>
              <a:t>suggestion of appropriate typeface </a:t>
            </a:r>
            <a:r>
              <a:rPr lang="en-US" altLang="ja-JP" dirty="0" smtClean="0"/>
              <a:t>selection. Such a support can be done by a </a:t>
            </a:r>
            <a:r>
              <a:rPr lang="en-US" altLang="ja-JP" dirty="0" smtClean="0">
                <a:solidFill>
                  <a:srgbClr val="FF0000"/>
                </a:solidFill>
              </a:rPr>
              <a:t>typeface classification</a:t>
            </a:r>
            <a:r>
              <a:rPr lang="en-US" altLang="ja-JP" dirty="0" smtClean="0"/>
              <a:t>. </a:t>
            </a:r>
            <a:endParaRPr lang="ja-JP" altLang="en-US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4. Typeface classification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Typefaces with similar features are </a:t>
            </a:r>
            <a:r>
              <a:rPr lang="en-US" altLang="ja-JP" dirty="0" smtClean="0">
                <a:solidFill>
                  <a:srgbClr val="FF0000"/>
                </a:solidFill>
              </a:rPr>
              <a:t>grouped and classified</a:t>
            </a:r>
            <a:r>
              <a:rPr lang="en-US" altLang="ja-JP" dirty="0" smtClean="0"/>
              <a:t>. Those classes are represented as a </a:t>
            </a:r>
            <a:r>
              <a:rPr lang="en-US" altLang="ja-JP" dirty="0" smtClean="0">
                <a:solidFill>
                  <a:srgbClr val="FF0000"/>
                </a:solidFill>
              </a:rPr>
              <a:t>tree structure</a:t>
            </a:r>
            <a:r>
              <a:rPr lang="en-US" altLang="ja-JP" dirty="0" smtClean="0"/>
              <a:t>. Typefaces within a class are often used for the </a:t>
            </a:r>
            <a:r>
              <a:rPr lang="en-US" altLang="ja-JP" dirty="0" smtClean="0">
                <a:solidFill>
                  <a:srgbClr val="FF0000"/>
                </a:solidFill>
              </a:rPr>
              <a:t>same purpose</a:t>
            </a:r>
            <a:r>
              <a:rPr lang="en-US" altLang="ja-JP" dirty="0" smtClean="0"/>
              <a:t>. 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Therefore, typeface classification is applied to </a:t>
            </a:r>
          </a:p>
          <a:p>
            <a:pPr marL="540000">
              <a:buFont typeface="Wingdings" pitchFamily="2" charset="2"/>
              <a:buChar char="u"/>
            </a:pPr>
            <a:r>
              <a:rPr lang="en-US" altLang="ja-JP" dirty="0" smtClean="0">
                <a:solidFill>
                  <a:srgbClr val="FF0000"/>
                </a:solidFill>
              </a:rPr>
              <a:t>font selection </a:t>
            </a:r>
            <a:r>
              <a:rPr lang="en-US" altLang="ja-JP" dirty="0" smtClean="0"/>
              <a:t>in a document creation </a:t>
            </a:r>
          </a:p>
          <a:p>
            <a:pPr marL="540000">
              <a:buFont typeface="Wingdings" pitchFamily="2" charset="2"/>
              <a:buChar char="u"/>
            </a:pPr>
            <a:r>
              <a:rPr lang="en-US" altLang="ja-JP" dirty="0" smtClean="0">
                <a:solidFill>
                  <a:srgbClr val="FF0000"/>
                </a:solidFill>
              </a:rPr>
              <a:t>font substitution </a:t>
            </a:r>
            <a:r>
              <a:rPr lang="en-US" altLang="ja-JP" dirty="0" smtClean="0"/>
              <a:t>when there is no specified font </a:t>
            </a:r>
          </a:p>
          <a:p>
            <a:pPr marL="540000">
              <a:buFont typeface="Wingdings" pitchFamily="2" charset="2"/>
              <a:buChar char="u"/>
            </a:pPr>
            <a:r>
              <a:rPr lang="en-US" altLang="ja-JP" dirty="0" smtClean="0"/>
              <a:t>harmonized font selection in a multi-lingual document. 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altLang="ja-JP" b="1" dirty="0" smtClean="0"/>
              <a:t>5. Existing typeface classification and its problems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ja-JP" dirty="0" smtClean="0"/>
              <a:t>A typeface classification is shown  in ISO/IEC 9541-1 Annex A, Typeface design grouping. 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(1) The classification of ISO/IEC 9541-1 is represented by a </a:t>
            </a:r>
            <a:r>
              <a:rPr lang="en-US" altLang="ja-JP" dirty="0" smtClean="0">
                <a:solidFill>
                  <a:srgbClr val="FF0000"/>
                </a:solidFill>
              </a:rPr>
              <a:t>single three-level hierarchical structure</a:t>
            </a:r>
            <a:r>
              <a:rPr lang="en-US" altLang="ja-JP" dirty="0" smtClean="0"/>
              <a:t>. </a:t>
            </a:r>
          </a:p>
          <a:p>
            <a:pPr>
              <a:buNone/>
            </a:pPr>
            <a:r>
              <a:rPr lang="en-US" altLang="ja-JP" dirty="0" smtClean="0"/>
              <a:t>     However, each country/area has basically its own typeface classification represented by its own multi-level hierarchical structure.</a:t>
            </a:r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(2) The ISO/IEC 9541-1 includes </a:t>
            </a:r>
            <a:r>
              <a:rPr lang="en-US" altLang="ja-JP" dirty="0" smtClean="0">
                <a:solidFill>
                  <a:srgbClr val="FF0000"/>
                </a:solidFill>
              </a:rPr>
              <a:t>only Latin, Japanese and a few Arabic </a:t>
            </a:r>
            <a:r>
              <a:rPr lang="en-US" altLang="ja-JP" dirty="0" smtClean="0"/>
              <a:t>typefaces, and describes implicitly typeface mappings. 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(3) Typeface mapping should be specified separately between classifications. 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(4) Typeface classifications and their mappings should be independent from font architectures and font applications. </a:t>
            </a:r>
          </a:p>
          <a:p>
            <a:endParaRPr lang="en-US" altLang="ja-JP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6. ISO/IEC JTC1/SC34 planning (1)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251520" y="1700808"/>
            <a:ext cx="8496944" cy="460851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altLang="ja-JP" sz="3600" dirty="0" smtClean="0"/>
              <a:t>In order to solve those problems of the ISO/IEC 9541-1, ISO/IEC JTC1/SC34 proposed an NP of </a:t>
            </a:r>
          </a:p>
          <a:p>
            <a:pPr marL="0" indent="0">
              <a:buNone/>
            </a:pPr>
            <a:r>
              <a:rPr lang="en-US" altLang="ja-JP" sz="3600" dirty="0" smtClean="0"/>
              <a:t>TS: Typeface classifications and their mappings, which includes </a:t>
            </a:r>
          </a:p>
          <a:p>
            <a:endParaRPr lang="en-US" altLang="ja-JP" dirty="0" smtClean="0"/>
          </a:p>
          <a:p>
            <a:pPr marL="540000" indent="0">
              <a:buNone/>
            </a:pPr>
            <a:r>
              <a:rPr lang="en-US" altLang="ja-JP" dirty="0" smtClean="0"/>
              <a:t>1 Scope </a:t>
            </a:r>
          </a:p>
          <a:p>
            <a:pPr marL="540000" indent="0">
              <a:buNone/>
            </a:pPr>
            <a:r>
              <a:rPr lang="en-US" altLang="ja-JP" dirty="0" smtClean="0"/>
              <a:t>2 Normative references </a:t>
            </a:r>
          </a:p>
          <a:p>
            <a:pPr marL="540000" indent="0">
              <a:buNone/>
            </a:pPr>
            <a:r>
              <a:rPr lang="en-US" altLang="ja-JP" dirty="0" smtClean="0"/>
              <a:t>3 Terms and definitions </a:t>
            </a:r>
          </a:p>
          <a:p>
            <a:pPr marL="540000" indent="0">
              <a:buNone/>
            </a:pPr>
            <a:r>
              <a:rPr lang="en-US" altLang="ja-JP" dirty="0" smtClean="0"/>
              <a:t>4 Notation </a:t>
            </a:r>
          </a:p>
          <a:p>
            <a:pPr marL="540000" indent="0">
              <a:buNone/>
            </a:pPr>
            <a:r>
              <a:rPr lang="en-US" altLang="ja-JP" dirty="0" smtClean="0"/>
              <a:t>5 Criteria for typeface classification </a:t>
            </a:r>
          </a:p>
          <a:p>
            <a:pPr marL="540000" indent="0">
              <a:buNone/>
            </a:pPr>
            <a:r>
              <a:rPr lang="en-US" altLang="ja-JP" dirty="0" smtClean="0"/>
              <a:t>6 Typeface classifications </a:t>
            </a:r>
          </a:p>
          <a:p>
            <a:pPr marL="720000" indent="0">
              <a:buNone/>
            </a:pPr>
            <a:r>
              <a:rPr lang="en-US" altLang="ja-JP" dirty="0" smtClean="0"/>
              <a:t>6.1 Latin typefaces </a:t>
            </a:r>
          </a:p>
          <a:p>
            <a:pPr marL="720000" indent="0">
              <a:buNone/>
            </a:pPr>
            <a:r>
              <a:rPr lang="en-US" altLang="ja-JP" dirty="0" smtClean="0"/>
              <a:t>6.2 Chinese typefaces </a:t>
            </a:r>
          </a:p>
          <a:p>
            <a:pPr marL="720000" indent="0">
              <a:buNone/>
            </a:pPr>
            <a:r>
              <a:rPr lang="en-US" altLang="ja-JP" dirty="0" smtClean="0"/>
              <a:t>6.3 Japanese typefaces </a:t>
            </a:r>
          </a:p>
          <a:p>
            <a:pPr marL="720000" indent="0">
              <a:buNone/>
            </a:pPr>
            <a:r>
              <a:rPr lang="en-US" altLang="ja-JP" dirty="0" smtClean="0"/>
              <a:t>6.4 Korean typefaces</a:t>
            </a:r>
          </a:p>
          <a:p>
            <a:pPr marL="720000" indent="0">
              <a:buNone/>
            </a:pPr>
            <a:r>
              <a:rPr lang="en-US" altLang="ja-JP" dirty="0" smtClean="0"/>
              <a:t>6.5 Arabic </a:t>
            </a:r>
            <a:r>
              <a:rPr lang="en-US" altLang="ja-JP" dirty="0" err="1" smtClean="0"/>
              <a:t>typafaces</a:t>
            </a:r>
            <a:r>
              <a:rPr lang="en-US" altLang="ja-JP" dirty="0" smtClean="0"/>
              <a:t> </a:t>
            </a:r>
          </a:p>
          <a:p>
            <a:pPr marL="720000" indent="0">
              <a:buNone/>
            </a:pPr>
            <a:r>
              <a:rPr lang="en-US" altLang="ja-JP" dirty="0" smtClean="0"/>
              <a:t>6.6 </a:t>
            </a:r>
            <a:r>
              <a:rPr lang="en-US" altLang="ja-JP" dirty="0" err="1" smtClean="0"/>
              <a:t>Percian</a:t>
            </a:r>
            <a:r>
              <a:rPr lang="en-US" altLang="ja-JP" dirty="0" smtClean="0"/>
              <a:t> typefaces </a:t>
            </a:r>
          </a:p>
          <a:p>
            <a:pPr marL="720000" indent="0">
              <a:buNone/>
            </a:pPr>
            <a:r>
              <a:rPr lang="en-US" altLang="ja-JP" dirty="0" smtClean="0"/>
              <a:t>6.7 ... </a:t>
            </a:r>
          </a:p>
          <a:p>
            <a:pPr marL="540000" indent="0">
              <a:buNone/>
            </a:pPr>
            <a:r>
              <a:rPr lang="en-US" altLang="ja-JP" dirty="0" smtClean="0"/>
              <a:t>7 Classification mappings 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b="1" dirty="0" smtClean="0"/>
              <a:t>6. ISO/IEC JTC1/SC34 planning (2)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(1) Typeface classification of each country/region is represented by </a:t>
            </a:r>
            <a:r>
              <a:rPr lang="en-US" altLang="ja-JP" dirty="0" smtClean="0">
                <a:solidFill>
                  <a:srgbClr val="FF0000"/>
                </a:solidFill>
              </a:rPr>
              <a:t>its own node tree </a:t>
            </a:r>
            <a:r>
              <a:rPr lang="en-US" altLang="ja-JP" dirty="0" smtClean="0"/>
              <a:t>and shown in its own clause. 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(2) Each National Body is expected to propose</a:t>
            </a:r>
            <a:r>
              <a:rPr lang="en-US" altLang="ja-JP" dirty="0" smtClean="0">
                <a:solidFill>
                  <a:srgbClr val="FF0000"/>
                </a:solidFill>
              </a:rPr>
              <a:t> its own typeface classification</a:t>
            </a:r>
            <a:r>
              <a:rPr lang="en-US" altLang="ja-JP" dirty="0" smtClean="0"/>
              <a:t>. 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(3) Typeface mapping is specified in a separate clause. 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(4) The TS is an independent document from the existing ISO/IEC 9541. 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b="1" dirty="0" smtClean="0"/>
              <a:t>7. Country specific typeface classifications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4205064"/>
          </a:xfrm>
        </p:spPr>
        <p:txBody>
          <a:bodyPr/>
          <a:lstStyle/>
          <a:p>
            <a:pPr indent="0">
              <a:buNone/>
            </a:pPr>
            <a:r>
              <a:rPr lang="en-US" altLang="ja-JP" dirty="0" smtClean="0"/>
              <a:t>We have the following country specific typeface classifications: </a:t>
            </a:r>
          </a:p>
          <a:p>
            <a:endParaRPr lang="en-US" altLang="ja-JP" dirty="0" smtClean="0"/>
          </a:p>
          <a:p>
            <a:pPr marL="648000"/>
            <a:r>
              <a:rPr lang="en-US" altLang="ja-JP" dirty="0" smtClean="0"/>
              <a:t>Japanese typeface classification --- IPSJ-TS 0013, clause 5.3 </a:t>
            </a:r>
          </a:p>
          <a:p>
            <a:pPr marL="648000">
              <a:buNone/>
            </a:pPr>
            <a:endParaRPr lang="en-US" altLang="ja-JP" dirty="0" smtClean="0"/>
          </a:p>
          <a:p>
            <a:pPr marL="648000"/>
            <a:r>
              <a:rPr lang="en-US" altLang="ja-JP" dirty="0" smtClean="0"/>
              <a:t>Korean typefaces classification --- SC34/WG2 N444, Korean typeface classification 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クール">
  <a:themeElements>
    <a:clrScheme name="クール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クール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クール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692</Words>
  <Application>Microsoft Office PowerPoint</Application>
  <PresentationFormat>画面に合わせる (4:3)</PresentationFormat>
  <Paragraphs>85</Paragraphs>
  <Slides>10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クール</vt:lpstr>
      <vt:lpstr>Proposal for standardization of Typeface classifications and their mappings</vt:lpstr>
      <vt:lpstr>1. Typeface</vt:lpstr>
      <vt:lpstr>2. Purpose of typeface</vt:lpstr>
      <vt:lpstr>3. Requirements for typeface classification</vt:lpstr>
      <vt:lpstr>4. Typeface classification</vt:lpstr>
      <vt:lpstr>5. Existing typeface classification and its problems</vt:lpstr>
      <vt:lpstr>6. ISO/IEC JTC1/SC34 planning (1)</vt:lpstr>
      <vt:lpstr>6. ISO/IEC JTC1/SC34 planning (2)</vt:lpstr>
      <vt:lpstr>7. Country specific typeface classifications</vt:lpstr>
      <vt:lpstr>8. Expectation for the CJK-SITE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 for standardization of Typeface classifications and their mappings</dc:title>
  <dc:creator>Yushi Komachi</dc:creator>
  <cp:lastModifiedBy>Yushi-Komachi</cp:lastModifiedBy>
  <cp:revision>34</cp:revision>
  <dcterms:created xsi:type="dcterms:W3CDTF">2012-09-22T16:47:44Z</dcterms:created>
  <dcterms:modified xsi:type="dcterms:W3CDTF">2013-07-07T17:06:51Z</dcterms:modified>
</cp:coreProperties>
</file>